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Lst>
  <p:notesMasterIdLst>
    <p:notesMasterId r:id="rId29"/>
  </p:notesMasterIdLst>
  <p:sldIdLst>
    <p:sldId id="256" r:id="rId2"/>
    <p:sldId id="277" r:id="rId3"/>
    <p:sldId id="278" r:id="rId4"/>
    <p:sldId id="271" r:id="rId5"/>
    <p:sldId id="301" r:id="rId6"/>
    <p:sldId id="303" r:id="rId7"/>
    <p:sldId id="264" r:id="rId8"/>
    <p:sldId id="265" r:id="rId9"/>
    <p:sldId id="266" r:id="rId10"/>
    <p:sldId id="267" r:id="rId11"/>
    <p:sldId id="272" r:id="rId12"/>
    <p:sldId id="273" r:id="rId13"/>
    <p:sldId id="285" r:id="rId14"/>
    <p:sldId id="276" r:id="rId15"/>
    <p:sldId id="274" r:id="rId16"/>
    <p:sldId id="286" r:id="rId17"/>
    <p:sldId id="289" r:id="rId18"/>
    <p:sldId id="287" r:id="rId19"/>
    <p:sldId id="321" r:id="rId20"/>
    <p:sldId id="293" r:id="rId21"/>
    <p:sldId id="299" r:id="rId22"/>
    <p:sldId id="298" r:id="rId23"/>
    <p:sldId id="294" r:id="rId24"/>
    <p:sldId id="295" r:id="rId25"/>
    <p:sldId id="322" r:id="rId26"/>
    <p:sldId id="291" r:id="rId27"/>
    <p:sldId id="288" r:id="rId28"/>
  </p:sldIdLst>
  <p:sldSz cx="9906000" cy="6858000" type="A4"/>
  <p:notesSz cx="6858000" cy="9144000"/>
  <p:embeddedFontLst>
    <p:embeddedFont>
      <p:font typeface="Calibri" panose="020F0502020204030204" pitchFamily="34" charset="0"/>
      <p:regular r:id="rId30"/>
      <p:bold r:id="rId31"/>
      <p:italic r:id="rId32"/>
      <p:boldItalic r:id="rId33"/>
    </p:embeddedFont>
    <p:embeddedFont>
      <p:font typeface="HG丸ｺﾞｼｯｸM-PRO" panose="020F0600000000000000" pitchFamily="50" charset="-128"/>
      <p:regular r:id="rId34"/>
    </p:embeddedFont>
    <p:embeddedFont>
      <p:font typeface="Meiryo UI" panose="020B0604030504040204" pitchFamily="50" charset="-128"/>
      <p:regular r:id="rId35"/>
      <p:bold r:id="rId36"/>
      <p:italic r:id="rId37"/>
      <p:boldItalic r:id="rId38"/>
    </p:embeddedFont>
    <p:embeddedFont>
      <p:font typeface="Roboto" panose="020B0600070205080204" charset="0"/>
      <p:regular r:id="rId39"/>
      <p:bold r:id="rId40"/>
      <p:italic r:id="rId41"/>
      <p:boldItalic r:id="rId42"/>
    </p:embeddedFont>
    <p:embeddedFont>
      <p:font typeface="Roboto Condensed" panose="020B060007020508020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egoe ui" panose="020B0502040204020203" pitchFamily="34" charset="0"/>
      <p:regular r:id="rId47"/>
      <p:bold r:id="rId48"/>
      <p:italic r:id="rId49"/>
      <p:boldItalic r:id="rId50"/>
    </p:embeddedFont>
    <p:embeddedFont>
      <p:font typeface="Segoe UI Symbol" panose="020B0502040204020203" pitchFamily="34" charset="0"/>
      <p:regular r:id="rId51"/>
    </p:embeddedFont>
    <p:embeddedFont>
      <p:font typeface="Tahoma" panose="020B0604030504040204" pitchFamily="34" charset="0"/>
      <p:regular r:id="rId52"/>
      <p:bold r:id="rId53"/>
    </p:embeddedFont>
    <p:embeddedFont>
      <p:font typeface="メイリオ" panose="020B0604030504040204" pitchFamily="50" charset="-128"/>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8" d="100"/>
          <a:sy n="88" d="100"/>
        </p:scale>
        <p:origin x="576" y="84"/>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O$\GUJPVP195094152-10511731\MyDocument\&#12487;&#12473;&#12463;&#12488;&#12483;&#12503;\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41957011490198037"/>
                  <c:y val="0.34108643856305693"/>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Sheet1!$B$4:$B$16</c:f>
              <c:numCache>
                <c:formatCode>0_);[Red]\(0\)</c:formatCode>
                <c:ptCount val="13"/>
                <c:pt idx="0">
                  <c:v>6</c:v>
                </c:pt>
                <c:pt idx="1">
                  <c:v>7</c:v>
                </c:pt>
                <c:pt idx="2">
                  <c:v>16</c:v>
                </c:pt>
                <c:pt idx="3">
                  <c:v>44</c:v>
                </c:pt>
                <c:pt idx="4">
                  <c:v>51</c:v>
                </c:pt>
                <c:pt idx="5">
                  <c:v>57</c:v>
                </c:pt>
                <c:pt idx="6">
                  <c:v>61</c:v>
                </c:pt>
                <c:pt idx="7">
                  <c:v>65</c:v>
                </c:pt>
                <c:pt idx="8">
                  <c:v>68</c:v>
                </c:pt>
                <c:pt idx="9">
                  <c:v>74</c:v>
                </c:pt>
                <c:pt idx="10">
                  <c:v>78</c:v>
                </c:pt>
                <c:pt idx="11">
                  <c:v>83</c:v>
                </c:pt>
                <c:pt idx="12">
                  <c:v>87</c:v>
                </c:pt>
              </c:numCache>
            </c:numRef>
          </c:xVal>
          <c:yVal>
            <c:numRef>
              <c:f>Sheet1!$C$4:$C$16</c:f>
              <c:numCache>
                <c:formatCode>General</c:formatCode>
                <c:ptCount val="13"/>
                <c:pt idx="0">
                  <c:v>14</c:v>
                </c:pt>
                <c:pt idx="1">
                  <c:v>22</c:v>
                </c:pt>
                <c:pt idx="2">
                  <c:v>34</c:v>
                </c:pt>
                <c:pt idx="3">
                  <c:v>75</c:v>
                </c:pt>
                <c:pt idx="4">
                  <c:v>90</c:v>
                </c:pt>
                <c:pt idx="5">
                  <c:v>98</c:v>
                </c:pt>
                <c:pt idx="6">
                  <c:v>109</c:v>
                </c:pt>
                <c:pt idx="7">
                  <c:v>129</c:v>
                </c:pt>
                <c:pt idx="8">
                  <c:v>134</c:v>
                </c:pt>
                <c:pt idx="9">
                  <c:v>142</c:v>
                </c:pt>
                <c:pt idx="10">
                  <c:v>154</c:v>
                </c:pt>
                <c:pt idx="11">
                  <c:v>159</c:v>
                </c:pt>
                <c:pt idx="12">
                  <c:v>166</c:v>
                </c:pt>
              </c:numCache>
            </c:numRef>
          </c:yVal>
          <c:smooth val="0"/>
          <c:extLst>
            <c:ext xmlns:c16="http://schemas.microsoft.com/office/drawing/2014/chart" uri="{C3380CC4-5D6E-409C-BE32-E72D297353CC}">
              <c16:uniqueId val="{00000001-4AD1-41B5-BB53-B2D826A4263E}"/>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1"/>
          </p:nvPr>
        </p:nvSpPr>
        <p:spPr/>
        <p:txBody>
          <a:bodyPr/>
          <a:lstStyle/>
          <a:p>
            <a:fld id="{74B8D9F8-1998-4F95-8BD5-42202A1A6A39}" type="slidenum">
              <a:rPr kumimoji="1" lang="ja-JP" altLang="en-US" smtClean="0"/>
              <a:t>19</a:t>
            </a:fld>
            <a:endParaRPr kumimoji="1" lang="ja-JP" altLang="en-US"/>
          </a:p>
        </p:txBody>
      </p:sp>
    </p:spTree>
    <p:extLst>
      <p:ext uri="{BB962C8B-B14F-4D97-AF65-F5344CB8AC3E}">
        <p14:creationId xmlns:p14="http://schemas.microsoft.com/office/powerpoint/2010/main" val="2800621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20</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517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88917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824183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Roboto"/>
                <a:ea typeface="Roboto"/>
                <a:cs typeface="Roboto"/>
                <a:sym typeface="Roboto"/>
              </a:rPr>
              <a:t>26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2019/9/24</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openchain-japanwg.slack.com/" TargetMode="External"/><Relationship Id="rId4" Type="http://schemas.openxmlformats.org/officeDocument/2006/relationships/hyperlink" Target="https://github.com/OpenChain-Projec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9</a:t>
            </a:r>
            <a:r>
              <a:rPr kumimoji="1" lang="ja-JP" altLang="en-US" dirty="0">
                <a:latin typeface="+mn-ea"/>
                <a:ea typeface="+mn-ea"/>
              </a:rPr>
              <a:t>月</a:t>
            </a:r>
            <a:r>
              <a:rPr kumimoji="1" lang="en-US" altLang="ja-JP" dirty="0">
                <a:latin typeface="+mn-ea"/>
                <a:ea typeface="+mn-ea"/>
              </a:rPr>
              <a:t>19</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ボード会議、委員会、ワークチーム</a:t>
            </a:r>
            <a:endParaRPr lang="en-US" sz="4000" b="0" i="0" u="none" strike="noStrike" cap="none" dirty="0">
              <a:solidFill>
                <a:srgbClr val="D2533C"/>
              </a:solidFill>
              <a:latin typeface="+mj-ea"/>
              <a:ea typeface="+mj-ea"/>
              <a:cs typeface="Roboto"/>
              <a:sym typeface="Roboto"/>
            </a:endParaRPr>
          </a:p>
        </p:txBody>
      </p:sp>
      <p:sp>
        <p:nvSpPr>
          <p:cNvPr id="4" name="正方形/長方形 3"/>
          <p:cNvSpPr/>
          <p:nvPr/>
        </p:nvSpPr>
        <p:spPr>
          <a:xfrm>
            <a:off x="2822810" y="1844824"/>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Governing Board</a:t>
            </a:r>
            <a:endParaRPr kumimoji="1" lang="ja-JP" altLang="en-US" sz="2000" dirty="0">
              <a:solidFill>
                <a:schemeClr val="tx1"/>
              </a:solidFill>
            </a:endParaRPr>
          </a:p>
        </p:txBody>
      </p:sp>
      <p:sp>
        <p:nvSpPr>
          <p:cNvPr id="8" name="正方形/長方形 7"/>
          <p:cNvSpPr/>
          <p:nvPr/>
        </p:nvSpPr>
        <p:spPr>
          <a:xfrm>
            <a:off x="1238634" y="3572247"/>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Steering Committee</a:t>
            </a:r>
            <a:endParaRPr kumimoji="1" lang="ja-JP" altLang="en-US" sz="2000" dirty="0">
              <a:solidFill>
                <a:schemeClr val="tx1"/>
              </a:solidFill>
            </a:endParaRPr>
          </a:p>
        </p:txBody>
      </p:sp>
      <p:sp>
        <p:nvSpPr>
          <p:cNvPr id="9" name="正方形/長方形 8"/>
          <p:cNvSpPr/>
          <p:nvPr/>
        </p:nvSpPr>
        <p:spPr>
          <a:xfrm>
            <a:off x="4406986" y="3572247"/>
            <a:ext cx="2592288" cy="5768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Outreach Committee</a:t>
            </a:r>
            <a:endParaRPr kumimoji="1" lang="ja-JP" altLang="en-US" sz="2000" dirty="0">
              <a:solidFill>
                <a:schemeClr val="tx1"/>
              </a:solidFill>
            </a:endParaRPr>
          </a:p>
        </p:txBody>
      </p:sp>
      <p:sp>
        <p:nvSpPr>
          <p:cNvPr id="10" name="正方形/長方形 9"/>
          <p:cNvSpPr/>
          <p:nvPr/>
        </p:nvSpPr>
        <p:spPr>
          <a:xfrm>
            <a:off x="86506" y="5100167"/>
            <a:ext cx="1744166" cy="69686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Specification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1" name="正方形/長方形 10"/>
          <p:cNvSpPr/>
          <p:nvPr/>
        </p:nvSpPr>
        <p:spPr>
          <a:xfrm>
            <a:off x="2409503" y="5097860"/>
            <a:ext cx="1751409"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Conformance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2" name="正方形/長方形 11"/>
          <p:cNvSpPr/>
          <p:nvPr/>
        </p:nvSpPr>
        <p:spPr>
          <a:xfrm>
            <a:off x="4808985" y="5102399"/>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Curriculum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5" name="テキスト ボックス 4"/>
          <p:cNvSpPr txBox="1"/>
          <p:nvPr/>
        </p:nvSpPr>
        <p:spPr>
          <a:xfrm>
            <a:off x="4248786" y="2420888"/>
            <a:ext cx="5134739" cy="369332"/>
          </a:xfrm>
          <a:prstGeom prst="rect">
            <a:avLst/>
          </a:prstGeom>
          <a:noFill/>
        </p:spPr>
        <p:txBody>
          <a:bodyPr wrap="none" rtlCol="0">
            <a:spAutoFit/>
          </a:bodyPr>
          <a:lstStyle/>
          <a:p>
            <a:r>
              <a:rPr kumimoji="1" lang="en-US" altLang="ja-JP" sz="1800" dirty="0"/>
              <a:t>Governing Board Chair: David Marr (Qualcomm)</a:t>
            </a:r>
            <a:endParaRPr kumimoji="1" lang="ja-JP" altLang="en-US" sz="1800" dirty="0"/>
          </a:p>
        </p:txBody>
      </p:sp>
      <p:cxnSp>
        <p:nvCxnSpPr>
          <p:cNvPr id="21" name="直線コネクタ 20"/>
          <p:cNvCxnSpPr>
            <a:cxnSpLocks/>
          </p:cNvCxnSpPr>
          <p:nvPr/>
        </p:nvCxnSpPr>
        <p:spPr>
          <a:xfrm>
            <a:off x="958589" y="4761559"/>
            <a:ext cx="7090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a:stCxn id="8" idx="2"/>
          </p:cNvCxnSpPr>
          <p:nvPr/>
        </p:nvCxnSpPr>
        <p:spPr>
          <a:xfrm>
            <a:off x="2534778" y="4148311"/>
            <a:ext cx="0" cy="6132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958589" y="4743749"/>
            <a:ext cx="1"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8060307" y="4738341"/>
            <a:ext cx="0"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289150" y="4738341"/>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a:stCxn id="8" idx="0"/>
          </p:cNvCxnSpPr>
          <p:nvPr/>
        </p:nvCxnSpPr>
        <p:spPr>
          <a:xfrm flipV="1">
            <a:off x="2534778"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stCxn id="9" idx="0"/>
          </p:cNvCxnSpPr>
          <p:nvPr/>
        </p:nvCxnSpPr>
        <p:spPr>
          <a:xfrm flipV="1">
            <a:off x="5703130"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34778" y="3211438"/>
            <a:ext cx="31683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4" idx="2"/>
          </p:cNvCxnSpPr>
          <p:nvPr/>
        </p:nvCxnSpPr>
        <p:spPr>
          <a:xfrm>
            <a:off x="4118954" y="2420888"/>
            <a:ext cx="0" cy="790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1696702" y="2680748"/>
            <a:ext cx="1736373" cy="369332"/>
          </a:xfrm>
          <a:prstGeom prst="rect">
            <a:avLst/>
          </a:prstGeom>
          <a:noFill/>
        </p:spPr>
        <p:txBody>
          <a:bodyPr wrap="none" rtlCol="0">
            <a:spAutoFit/>
          </a:bodyPr>
          <a:lstStyle/>
          <a:p>
            <a:r>
              <a:rPr kumimoji="1" lang="en-US" altLang="ja-JP" sz="1800" dirty="0"/>
              <a:t>Representative</a:t>
            </a:r>
          </a:p>
        </p:txBody>
      </p:sp>
      <p:sp>
        <p:nvSpPr>
          <p:cNvPr id="78" name="角丸四角形 77"/>
          <p:cNvSpPr/>
          <p:nvPr/>
        </p:nvSpPr>
        <p:spPr>
          <a:xfrm>
            <a:off x="56456" y="2001416"/>
            <a:ext cx="1742911" cy="6968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Platinum Member</a:t>
            </a:r>
            <a:endParaRPr kumimoji="1" lang="ja-JP" altLang="en-US" sz="1800" dirty="0">
              <a:solidFill>
                <a:schemeClr val="tx1"/>
              </a:solidFill>
            </a:endParaRPr>
          </a:p>
        </p:txBody>
      </p:sp>
      <p:cxnSp>
        <p:nvCxnSpPr>
          <p:cNvPr id="80" name="直線矢印コネクタ 79"/>
          <p:cNvCxnSpPr>
            <a:cxnSpLocks/>
            <a:stCxn id="78" idx="3"/>
            <a:endCxn id="4" idx="1"/>
          </p:cNvCxnSpPr>
          <p:nvPr/>
        </p:nvCxnSpPr>
        <p:spPr>
          <a:xfrm flipV="1">
            <a:off x="1799367" y="2132856"/>
            <a:ext cx="1023443" cy="216992"/>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cxnSpLocks/>
            <a:stCxn id="78" idx="3"/>
          </p:cNvCxnSpPr>
          <p:nvPr/>
        </p:nvCxnSpPr>
        <p:spPr>
          <a:xfrm>
            <a:off x="1799367" y="2349848"/>
            <a:ext cx="375371"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cxnSpLocks/>
            <a:stCxn id="78" idx="3"/>
          </p:cNvCxnSpPr>
          <p:nvPr/>
        </p:nvCxnSpPr>
        <p:spPr>
          <a:xfrm>
            <a:off x="1799367" y="2349848"/>
            <a:ext cx="2607619"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5415098" y="1916832"/>
            <a:ext cx="3826689" cy="369332"/>
          </a:xfrm>
          <a:prstGeom prst="rect">
            <a:avLst/>
          </a:prstGeom>
          <a:noFill/>
        </p:spPr>
        <p:txBody>
          <a:bodyPr wrap="none" rtlCol="0">
            <a:spAutoFit/>
          </a:bodyPr>
          <a:lstStyle/>
          <a:p>
            <a:r>
              <a:rPr lang="en-US" altLang="ja-JP" sz="1800" dirty="0">
                <a:solidFill>
                  <a:schemeClr val="tx1"/>
                </a:solidFill>
              </a:rPr>
              <a:t>General Manager:</a:t>
            </a:r>
            <a:r>
              <a:rPr lang="ja-JP" altLang="en-US" sz="1800" dirty="0">
                <a:solidFill>
                  <a:schemeClr val="tx1"/>
                </a:solidFill>
              </a:rPr>
              <a:t> </a:t>
            </a:r>
            <a:r>
              <a:rPr lang="en-US" altLang="ja-JP" sz="1800" dirty="0">
                <a:solidFill>
                  <a:schemeClr val="tx1"/>
                </a:solidFill>
              </a:rPr>
              <a:t>Shane Coughlan</a:t>
            </a:r>
            <a:endParaRPr kumimoji="1" lang="ja-JP" altLang="en-US" sz="1800" dirty="0">
              <a:solidFill>
                <a:schemeClr val="tx1"/>
              </a:solidFill>
            </a:endParaRPr>
          </a:p>
        </p:txBody>
      </p:sp>
      <p:sp>
        <p:nvSpPr>
          <p:cNvPr id="26" name="正方形/長方形 25"/>
          <p:cNvSpPr/>
          <p:nvPr/>
        </p:nvSpPr>
        <p:spPr>
          <a:xfrm>
            <a:off x="7185248" y="5103788"/>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Onboarding </a:t>
            </a:r>
          </a:p>
          <a:p>
            <a:pPr algn="ctr"/>
            <a:r>
              <a:rPr kumimoji="1" lang="en-US" altLang="ja-JP" sz="2000" dirty="0">
                <a:solidFill>
                  <a:schemeClr val="tx1"/>
                </a:solidFill>
              </a:rPr>
              <a:t>Work Team</a:t>
            </a:r>
            <a:endParaRPr kumimoji="1" lang="ja-JP" altLang="en-US" sz="2000" dirty="0">
              <a:solidFill>
                <a:schemeClr val="tx1"/>
              </a:solidFill>
            </a:endParaRPr>
          </a:p>
        </p:txBody>
      </p:sp>
      <p:cxnSp>
        <p:nvCxnSpPr>
          <p:cNvPr id="30" name="直線コネクタ 29"/>
          <p:cNvCxnSpPr/>
          <p:nvPr/>
        </p:nvCxnSpPr>
        <p:spPr>
          <a:xfrm flipV="1">
            <a:off x="5673081" y="4761559"/>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6999274" y="2843934"/>
            <a:ext cx="2753012" cy="1323439"/>
          </a:xfrm>
          <a:prstGeom prst="rect">
            <a:avLst/>
          </a:prstGeom>
        </p:spPr>
        <p:txBody>
          <a:bodyPr wrap="square">
            <a:spAutoFit/>
          </a:bodyPr>
          <a:lstStyle/>
          <a:p>
            <a:r>
              <a:rPr lang="en-US" altLang="ja-JP"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General Manager</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Shane</a:t>
            </a:r>
            <a:r>
              <a:rPr lang="ja-JP" altLang="en-US"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さんの</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もとで</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運営されています</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テキスト ボックス 31">
            <a:extLst>
              <a:ext uri="{FF2B5EF4-FFF2-40B4-BE49-F238E27FC236}">
                <a16:creationId xmlns:a16="http://schemas.microsoft.com/office/drawing/2014/main" id="{CE5B9E51-DBE6-402C-A9A7-3EC6DBA85495}"/>
              </a:ext>
            </a:extLst>
          </p:cNvPr>
          <p:cNvSpPr txBox="1"/>
          <p:nvPr/>
        </p:nvSpPr>
        <p:spPr>
          <a:xfrm>
            <a:off x="306727" y="5793662"/>
            <a:ext cx="1159292" cy="646331"/>
          </a:xfrm>
          <a:prstGeom prst="rect">
            <a:avLst/>
          </a:prstGeom>
          <a:noFill/>
        </p:spPr>
        <p:txBody>
          <a:bodyPr wrap="none" rtlCol="0">
            <a:spAutoFit/>
          </a:bodyPr>
          <a:lstStyle/>
          <a:p>
            <a:r>
              <a:rPr kumimoji="1" lang="en-US" altLang="ja-JP" sz="1800" dirty="0"/>
              <a:t>Chair: </a:t>
            </a:r>
          </a:p>
          <a:p>
            <a:r>
              <a:rPr kumimoji="1" lang="en-US" altLang="ja-JP" sz="1800" dirty="0"/>
              <a:t>Mark </a:t>
            </a:r>
            <a:r>
              <a:rPr kumimoji="1" lang="en-US" altLang="ja-JP" sz="1800" dirty="0" err="1"/>
              <a:t>Gisi</a:t>
            </a:r>
            <a:endParaRPr kumimoji="1" lang="ja-JP" altLang="en-US" sz="1800" dirty="0"/>
          </a:p>
        </p:txBody>
      </p:sp>
      <p:sp>
        <p:nvSpPr>
          <p:cNvPr id="33" name="テキスト ボックス 32">
            <a:extLst>
              <a:ext uri="{FF2B5EF4-FFF2-40B4-BE49-F238E27FC236}">
                <a16:creationId xmlns:a16="http://schemas.microsoft.com/office/drawing/2014/main" id="{95F4ED71-409B-4D9A-9689-A93981A942A0}"/>
              </a:ext>
            </a:extLst>
          </p:cNvPr>
          <p:cNvSpPr txBox="1"/>
          <p:nvPr/>
        </p:nvSpPr>
        <p:spPr>
          <a:xfrm>
            <a:off x="2409503" y="5793661"/>
            <a:ext cx="2133918" cy="646331"/>
          </a:xfrm>
          <a:prstGeom prst="rect">
            <a:avLst/>
          </a:prstGeom>
          <a:noFill/>
        </p:spPr>
        <p:txBody>
          <a:bodyPr wrap="none" rtlCol="0">
            <a:spAutoFit/>
          </a:bodyPr>
          <a:lstStyle/>
          <a:p>
            <a:r>
              <a:rPr kumimoji="1" lang="en-US" altLang="ja-JP" sz="1800" dirty="0"/>
              <a:t>Chair: </a:t>
            </a:r>
          </a:p>
          <a:p>
            <a:r>
              <a:rPr kumimoji="1" lang="en-US" altLang="ja-JP" sz="1800" dirty="0"/>
              <a:t>Miriam </a:t>
            </a:r>
            <a:r>
              <a:rPr kumimoji="1" lang="en-US" altLang="ja-JP" sz="1800" dirty="0" err="1"/>
              <a:t>Ballhausen</a:t>
            </a:r>
            <a:endParaRPr kumimoji="1" lang="ja-JP" altLang="en-US" sz="1800" dirty="0"/>
          </a:p>
        </p:txBody>
      </p:sp>
      <p:sp>
        <p:nvSpPr>
          <p:cNvPr id="34" name="テキスト ボックス 33">
            <a:extLst>
              <a:ext uri="{FF2B5EF4-FFF2-40B4-BE49-F238E27FC236}">
                <a16:creationId xmlns:a16="http://schemas.microsoft.com/office/drawing/2014/main" id="{C24F9C38-4CD8-4472-811F-B96820A7B5E0}"/>
              </a:ext>
            </a:extLst>
          </p:cNvPr>
          <p:cNvSpPr txBox="1"/>
          <p:nvPr/>
        </p:nvSpPr>
        <p:spPr>
          <a:xfrm>
            <a:off x="4854959" y="5792449"/>
            <a:ext cx="1697901" cy="646331"/>
          </a:xfrm>
          <a:prstGeom prst="rect">
            <a:avLst/>
          </a:prstGeom>
          <a:noFill/>
        </p:spPr>
        <p:txBody>
          <a:bodyPr wrap="none" rtlCol="0">
            <a:spAutoFit/>
          </a:bodyPr>
          <a:lstStyle/>
          <a:p>
            <a:r>
              <a:rPr kumimoji="1" lang="en-US" altLang="ja-JP" sz="1800" dirty="0"/>
              <a:t>Chair: </a:t>
            </a:r>
          </a:p>
          <a:p>
            <a:r>
              <a:rPr kumimoji="1" lang="en-US" altLang="ja-JP" sz="1800" dirty="0" err="1"/>
              <a:t>Alexios</a:t>
            </a:r>
            <a:r>
              <a:rPr kumimoji="1" lang="en-US" altLang="ja-JP" sz="1800" dirty="0"/>
              <a:t> </a:t>
            </a:r>
            <a:r>
              <a:rPr kumimoji="1" lang="en-US" altLang="ja-JP" sz="1800" dirty="0" err="1"/>
              <a:t>Zavras</a:t>
            </a:r>
            <a:endParaRPr kumimoji="1" lang="ja-JP" altLang="en-US" sz="1800" dirty="0"/>
          </a:p>
        </p:txBody>
      </p:sp>
      <p:sp>
        <p:nvSpPr>
          <p:cNvPr id="35" name="テキスト ボックス 34">
            <a:extLst>
              <a:ext uri="{FF2B5EF4-FFF2-40B4-BE49-F238E27FC236}">
                <a16:creationId xmlns:a16="http://schemas.microsoft.com/office/drawing/2014/main" id="{68F21AB3-3473-4AD0-9447-48CBDB9885D9}"/>
              </a:ext>
            </a:extLst>
          </p:cNvPr>
          <p:cNvSpPr txBox="1"/>
          <p:nvPr/>
        </p:nvSpPr>
        <p:spPr>
          <a:xfrm>
            <a:off x="7228494" y="5792449"/>
            <a:ext cx="1903085" cy="646331"/>
          </a:xfrm>
          <a:prstGeom prst="rect">
            <a:avLst/>
          </a:prstGeom>
          <a:noFill/>
        </p:spPr>
        <p:txBody>
          <a:bodyPr wrap="none" rtlCol="0">
            <a:spAutoFit/>
          </a:bodyPr>
          <a:lstStyle/>
          <a:p>
            <a:r>
              <a:rPr kumimoji="1" lang="en-US" altLang="ja-JP" sz="1800" dirty="0"/>
              <a:t>Chair: </a:t>
            </a:r>
          </a:p>
          <a:p>
            <a:r>
              <a:rPr kumimoji="1" lang="en-US" altLang="ja-JP" sz="1800" dirty="0"/>
              <a:t>Nathan </a:t>
            </a:r>
            <a:r>
              <a:rPr kumimoji="1" lang="en-US" altLang="ja-JP" sz="1800" dirty="0" err="1"/>
              <a:t>Kumagai</a:t>
            </a:r>
            <a:endParaRPr kumimoji="1" lang="ja-JP" altLang="en-US" sz="1800" dirty="0"/>
          </a:p>
        </p:txBody>
      </p:sp>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2000" dirty="0">
                <a:latin typeface="+mn-ea"/>
                <a:ea typeface="+mn-ea"/>
              </a:rPr>
              <a:t>第</a:t>
            </a:r>
            <a:r>
              <a:rPr lang="en-US" altLang="ja-JP" sz="2000" dirty="0">
                <a:latin typeface="+mn-ea"/>
                <a:ea typeface="+mn-ea"/>
              </a:rPr>
              <a:t>1</a:t>
            </a:r>
            <a:r>
              <a:rPr lang="ja-JP" altLang="en-US" sz="2000" dirty="0">
                <a:latin typeface="+mn-ea"/>
                <a:ea typeface="+mn-ea"/>
              </a:rPr>
              <a:t>回 会合 </a:t>
            </a:r>
            <a:r>
              <a:rPr lang="en-US" altLang="ja-JP" sz="2000" dirty="0">
                <a:latin typeface="+mn-ea"/>
                <a:ea typeface="+mn-ea"/>
              </a:rPr>
              <a:t>2017/12/27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2</a:t>
            </a:r>
            <a:r>
              <a:rPr lang="ja-JP" altLang="en-US" sz="2000" dirty="0">
                <a:latin typeface="+mn-ea"/>
                <a:ea typeface="+mn-ea"/>
              </a:rPr>
              <a:t>回 会合 </a:t>
            </a:r>
            <a:r>
              <a:rPr lang="en-US" altLang="ja-JP" sz="2000" dirty="0">
                <a:latin typeface="+mn-ea"/>
                <a:ea typeface="+mn-ea"/>
              </a:rPr>
              <a:t>2018/2/22 @</a:t>
            </a:r>
            <a:r>
              <a:rPr lang="ja-JP" altLang="en-US" sz="2000" dirty="0">
                <a:latin typeface="+mn-ea"/>
                <a:ea typeface="+mn-ea"/>
              </a:rPr>
              <a:t>日立 </a:t>
            </a:r>
            <a:r>
              <a:rPr lang="en-US" altLang="ja-JP" sz="2000" dirty="0">
                <a:latin typeface="+mn-ea"/>
                <a:ea typeface="+mn-ea"/>
              </a:rPr>
              <a:t>(</a:t>
            </a:r>
            <a:r>
              <a:rPr lang="ja-JP" altLang="en-US" sz="2000" dirty="0">
                <a:latin typeface="+mn-ea"/>
                <a:ea typeface="+mn-ea"/>
              </a:rPr>
              <a:t>品川オフィス</a:t>
            </a:r>
            <a:r>
              <a:rPr lang="en-US" altLang="ja-JP" sz="2000" dirty="0">
                <a:latin typeface="+mn-ea"/>
                <a:ea typeface="+mn-ea"/>
              </a:rPr>
              <a:t>)</a:t>
            </a:r>
            <a:r>
              <a:rPr lang="ja-JP" altLang="en-US" sz="2000" dirty="0">
                <a:latin typeface="+mn-ea"/>
                <a:ea typeface="+mn-ea"/>
              </a:rPr>
              <a:t> </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3</a:t>
            </a:r>
            <a:r>
              <a:rPr lang="ja-JP" altLang="en-US" sz="2000" dirty="0">
                <a:latin typeface="+mn-ea"/>
                <a:ea typeface="+mn-ea"/>
              </a:rPr>
              <a:t>回 会合 </a:t>
            </a:r>
            <a:r>
              <a:rPr lang="en-US" altLang="ja-JP" sz="2000" dirty="0">
                <a:latin typeface="+mn-ea"/>
                <a:ea typeface="+mn-ea"/>
              </a:rPr>
              <a:t>2018/4/19 @Panasonic (Wonder Lab Osaka)</a:t>
            </a:r>
          </a:p>
          <a:p>
            <a:pPr marL="342900" indent="-342900">
              <a:buFont typeface="Wingdings" pitchFamily="2" charset="2"/>
              <a:buChar char="u"/>
            </a:pPr>
            <a:r>
              <a:rPr lang="en-US" altLang="ja-JP" sz="2000" dirty="0">
                <a:latin typeface="+mn-ea"/>
                <a:ea typeface="+mn-ea"/>
              </a:rPr>
              <a:t>Ad hoc</a:t>
            </a:r>
            <a:r>
              <a:rPr lang="ja-JP" altLang="en-US" sz="2000" dirty="0">
                <a:latin typeface="+mn-ea"/>
                <a:ea typeface="+mn-ea"/>
              </a:rPr>
              <a:t>会合 </a:t>
            </a:r>
            <a:r>
              <a:rPr lang="en-US" altLang="ja-JP" sz="2000" dirty="0">
                <a:latin typeface="+mn-ea"/>
                <a:ea typeface="+mn-ea"/>
              </a:rPr>
              <a:t>2018/6/8</a:t>
            </a:r>
            <a:r>
              <a:rPr lang="en-US" altLang="ja-JP" sz="2000" dirty="0">
                <a:latin typeface="+mn-ea"/>
              </a:rPr>
              <a:t>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4</a:t>
            </a:r>
            <a:r>
              <a:rPr lang="ja-JP" altLang="en-US" sz="2000" dirty="0">
                <a:latin typeface="+mn-ea"/>
                <a:ea typeface="+mn-ea"/>
              </a:rPr>
              <a:t>回 会合 </a:t>
            </a:r>
            <a:r>
              <a:rPr lang="en-US" altLang="ja-JP" sz="2000" dirty="0">
                <a:latin typeface="+mn-ea"/>
                <a:ea typeface="+mn-ea"/>
              </a:rPr>
              <a:t>2018/6/13</a:t>
            </a:r>
            <a:r>
              <a:rPr lang="en-US" altLang="ja-JP" sz="2000" dirty="0">
                <a:latin typeface="+mn-ea"/>
              </a:rPr>
              <a:t> @</a:t>
            </a:r>
            <a:r>
              <a:rPr lang="ja-JP" altLang="en-US" sz="2000" dirty="0">
                <a:latin typeface="+mn-ea"/>
                <a:ea typeface="+mn-ea"/>
              </a:rPr>
              <a:t>トヨタ自動車名古屋オフィス</a:t>
            </a:r>
            <a:endParaRPr lang="en-US" altLang="ja-JP" sz="2000" dirty="0">
              <a:latin typeface="+mn-ea"/>
              <a:ea typeface="+mn-ea"/>
            </a:endParaRPr>
          </a:p>
          <a:p>
            <a:pPr marL="342900" indent="-342900">
              <a:buFont typeface="Wingdings" pitchFamily="2" charset="2"/>
              <a:buChar char="u"/>
            </a:pPr>
            <a:r>
              <a:rPr lang="zh-TW" altLang="en-US" sz="2000" dirty="0">
                <a:latin typeface="ＭＳ Ｐゴシック" panose="020B0600070205080204" pitchFamily="50" charset="-128"/>
                <a:ea typeface="ＭＳ Ｐゴシック" panose="020B0600070205080204" pitchFamily="50" charset="-128"/>
              </a:rPr>
              <a:t>第</a:t>
            </a:r>
            <a:r>
              <a:rPr lang="en-US" altLang="zh-TW" sz="2000" dirty="0">
                <a:latin typeface="ＭＳ Ｐゴシック" panose="020B0600070205080204" pitchFamily="50" charset="-128"/>
                <a:ea typeface="ＭＳ Ｐゴシック" panose="020B0600070205080204" pitchFamily="50" charset="-128"/>
              </a:rPr>
              <a:t>5</a:t>
            </a:r>
            <a:r>
              <a:rPr lang="zh-TW" altLang="en-US" sz="2000" dirty="0">
                <a:latin typeface="ＭＳ Ｐゴシック" panose="020B0600070205080204" pitchFamily="50" charset="-128"/>
                <a:ea typeface="ＭＳ Ｐゴシック" panose="020B0600070205080204" pitchFamily="50" charset="-128"/>
              </a:rPr>
              <a:t>回 会合 </a:t>
            </a:r>
            <a:r>
              <a:rPr lang="en-US" altLang="zh-TW" sz="2000" dirty="0">
                <a:latin typeface="ＭＳ Ｐゴシック" panose="020B0600070205080204" pitchFamily="50" charset="-128"/>
                <a:ea typeface="ＭＳ Ｐゴシック" panose="020B0600070205080204" pitchFamily="50" charset="-128"/>
              </a:rPr>
              <a:t>2018/8/31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富士通川崎工場</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6</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2018/10/31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東芝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ラゾーナ川崎東芝ビル</a:t>
            </a:r>
            <a:r>
              <a:rPr lang="en-US" altLang="ja-JP" sz="20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2018/11/20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7</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2018/12/5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8</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2019/2/28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三菱電機 本社</a:t>
            </a:r>
            <a:endParaRPr lang="en-US" altLang="zh-TW"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9</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2019/4/18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2019/6/19 </a:t>
            </a:r>
            <a:r>
              <a:rPr lang="en-US" altLang="ja-JP" sz="2000" dirty="0">
                <a:latin typeface="+mn-ea"/>
              </a:rPr>
              <a:t>@</a:t>
            </a:r>
            <a:r>
              <a:rPr lang="en-US" altLang="ja-JP" sz="2000" dirty="0" err="1">
                <a:latin typeface="ＭＳ Ｐゴシック" panose="020B0600070205080204" pitchFamily="50" charset="-128"/>
                <a:ea typeface="ＭＳ Ｐゴシック" panose="020B0600070205080204" pitchFamily="50" charset="-128"/>
              </a:rPr>
              <a:t>DeNA</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10</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2019/7/16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蒲田ソリューションスクエア</a:t>
            </a:r>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11</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2019/9/19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オリンパス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技術開発センター宇津木</a:t>
            </a:r>
            <a:r>
              <a:rPr lang="en-US" altLang="ja-JP" sz="2000" dirty="0">
                <a:latin typeface="ＭＳ Ｐゴシック" panose="020B0600070205080204" pitchFamily="50" charset="-128"/>
                <a:ea typeface="ＭＳ Ｐゴシック" panose="020B0600070205080204" pitchFamily="50" charset="-128"/>
              </a:rPr>
              <a:t>)</a:t>
            </a:r>
          </a:p>
        </p:txBody>
      </p:sp>
    </p:spTree>
    <p:extLst>
      <p:ext uri="{BB962C8B-B14F-4D97-AF65-F5344CB8AC3E}">
        <p14:creationId xmlns:p14="http://schemas.microsoft.com/office/powerpoint/2010/main" val="3339046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ML</a:t>
            </a:r>
            <a:endParaRPr lang="en-US" sz="4000" b="0" i="0" u="none" strike="noStrike" cap="none" dirty="0">
              <a:solidFill>
                <a:srgbClr val="D2533C"/>
              </a:solidFill>
              <a:latin typeface="+mj-ea"/>
              <a:ea typeface="+mj-ea"/>
              <a:cs typeface="Roboto"/>
              <a:sym typeface="Roboto"/>
            </a:endParaRPr>
          </a:p>
        </p:txBody>
      </p:sp>
      <p:sp>
        <p:nvSpPr>
          <p:cNvPr id="4" name="テキスト ボックス 3">
            <a:extLst>
              <a:ext uri="{FF2B5EF4-FFF2-40B4-BE49-F238E27FC236}">
                <a16:creationId xmlns:a16="http://schemas.microsoft.com/office/drawing/2014/main" id="{FAD4B602-8B55-4012-86AD-10E087BAEFB6}"/>
              </a:ext>
            </a:extLst>
          </p:cNvPr>
          <p:cNvSpPr txBox="1"/>
          <p:nvPr/>
        </p:nvSpPr>
        <p:spPr>
          <a:xfrm>
            <a:off x="655802" y="5924489"/>
            <a:ext cx="8257637" cy="707886"/>
          </a:xfrm>
          <a:prstGeom prst="rect">
            <a:avLst/>
          </a:prstGeom>
          <a:noFill/>
        </p:spPr>
        <p:txBody>
          <a:bodyPr wrap="square" rtlCol="0">
            <a:spAutoFit/>
          </a:bodyPr>
          <a:lstStyle/>
          <a:p>
            <a:r>
              <a:rPr lang="en-US" altLang="ja-JP" sz="2000" dirty="0">
                <a:hlinkClick r:id="rId3"/>
              </a:rPr>
              <a:t>https://www.openchainproject.org/</a:t>
            </a:r>
            <a:r>
              <a:rPr lang="ja-JP" altLang="en-US" sz="2000" dirty="0"/>
              <a:t> </a:t>
            </a:r>
            <a:endParaRPr lang="en-US" altLang="ja-JP" sz="2000" dirty="0"/>
          </a:p>
          <a:p>
            <a:pPr algn="ctr"/>
            <a:r>
              <a:rPr lang="ja-JP" altLang="en-US" sz="2000" dirty="0"/>
              <a:t>→ </a:t>
            </a:r>
            <a:r>
              <a:rPr lang="en-US" altLang="ja-JP" sz="2000" dirty="0"/>
              <a:t>Get Started </a:t>
            </a:r>
            <a:r>
              <a:rPr lang="ja-JP" altLang="en-US" sz="2000" dirty="0"/>
              <a:t>→　　　　　　　　　→ </a:t>
            </a:r>
            <a:r>
              <a:rPr lang="en-US" altLang="ja-JP" sz="2000" dirty="0"/>
              <a:t>Japanese Mailing List</a:t>
            </a:r>
            <a:endParaRPr kumimoji="1" lang="ja-JP" altLang="en-US" sz="2000" dirty="0"/>
          </a:p>
        </p:txBody>
      </p:sp>
      <p:pic>
        <p:nvPicPr>
          <p:cNvPr id="2" name="図 1">
            <a:extLst>
              <a:ext uri="{FF2B5EF4-FFF2-40B4-BE49-F238E27FC236}">
                <a16:creationId xmlns:a16="http://schemas.microsoft.com/office/drawing/2014/main" id="{28A2FD62-1604-4ECC-BE8F-6A6B134F1A67}"/>
              </a:ext>
            </a:extLst>
          </p:cNvPr>
          <p:cNvPicPr>
            <a:picLocks noChangeAspect="1"/>
          </p:cNvPicPr>
          <p:nvPr/>
        </p:nvPicPr>
        <p:blipFill>
          <a:blip r:embed="rId4"/>
          <a:stretch>
            <a:fillRect/>
          </a:stretch>
        </p:blipFill>
        <p:spPr>
          <a:xfrm>
            <a:off x="3368824" y="6309081"/>
            <a:ext cx="2079368" cy="323294"/>
          </a:xfrm>
          <a:prstGeom prst="rect">
            <a:avLst/>
          </a:prstGeom>
        </p:spPr>
      </p:pic>
      <p:graphicFrame>
        <p:nvGraphicFramePr>
          <p:cNvPr id="7" name="グラフ 6">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1486458301"/>
              </p:ext>
            </p:extLst>
          </p:nvPr>
        </p:nvGraphicFramePr>
        <p:xfrm>
          <a:off x="1373981" y="1340768"/>
          <a:ext cx="7158038" cy="4610100"/>
        </p:xfrm>
        <a:graphic>
          <a:graphicData uri="http://schemas.openxmlformats.org/drawingml/2006/chart">
            <c:chart xmlns:c="http://schemas.openxmlformats.org/drawingml/2006/chart" xmlns:r="http://schemas.openxmlformats.org/officeDocument/2006/relationships" r:id="rId5"/>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817096" y="1524000"/>
            <a:ext cx="2422458" cy="338554"/>
          </a:xfrm>
          <a:prstGeom prst="rect">
            <a:avLst/>
          </a:prstGeom>
          <a:noFill/>
        </p:spPr>
        <p:txBody>
          <a:bodyPr wrap="none" rtlCol="0">
            <a:spAutoFit/>
          </a:bodyPr>
          <a:lstStyle/>
          <a:p>
            <a:r>
              <a:rPr kumimoji="1" lang="en-US" altLang="ja-JP" sz="1600" dirty="0">
                <a:latin typeface="+mn-ea"/>
                <a:ea typeface="+mn-ea"/>
              </a:rPr>
              <a:t>8</a:t>
            </a:r>
            <a:r>
              <a:rPr kumimoji="1" lang="ja-JP" altLang="en-US" sz="1600" dirty="0">
                <a:latin typeface="+mn-ea"/>
                <a:ea typeface="+mn-ea"/>
              </a:rPr>
              <a:t>月</a:t>
            </a:r>
            <a:r>
              <a:rPr kumimoji="1" lang="en-US" altLang="ja-JP" sz="1600" dirty="0">
                <a:latin typeface="+mn-ea"/>
                <a:ea typeface="+mn-ea"/>
              </a:rPr>
              <a:t>31</a:t>
            </a:r>
            <a:r>
              <a:rPr kumimoji="1" lang="ja-JP" altLang="en-US" sz="1600" dirty="0">
                <a:latin typeface="+mn-ea"/>
                <a:ea typeface="+mn-ea"/>
              </a:rPr>
              <a:t>日時点で</a:t>
            </a:r>
            <a:r>
              <a:rPr kumimoji="1" lang="en-US" altLang="ja-JP" sz="1600" dirty="0">
                <a:latin typeface="+mn-ea"/>
                <a:ea typeface="+mn-ea"/>
              </a:rPr>
              <a:t>166</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err="1">
                <a:solidFill>
                  <a:srgbClr val="D2533C"/>
                </a:solidFill>
                <a:latin typeface="+mj-ea"/>
                <a:ea typeface="+mj-ea"/>
              </a:rPr>
              <a:t>OpenChain</a:t>
            </a:r>
            <a:r>
              <a:rPr lang="en-US" altLang="ja-JP" dirty="0">
                <a:solidFill>
                  <a:srgbClr val="D2533C"/>
                </a:solidFill>
                <a:latin typeface="+mj-ea"/>
                <a:ea typeface="+mj-ea"/>
              </a:rPr>
              <a:t> Japan WG</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Website: </a:t>
            </a:r>
            <a:r>
              <a:rPr lang="en-US" altLang="ja-JP" dirty="0">
                <a:hlinkClick r:id="rId3"/>
              </a:rPr>
              <a:t>https://www.openchainproject.org/</a:t>
            </a:r>
            <a:endParaRPr lang="en-US" altLang="ja-JP" dirty="0">
              <a:latin typeface="+mn-ea"/>
              <a:ea typeface="+mn-ea"/>
            </a:endParaRPr>
          </a:p>
          <a:p>
            <a:pPr marL="714375" indent="0">
              <a:buNone/>
            </a:pPr>
            <a:r>
              <a:rPr lang="en-US" altLang="ja-JP" dirty="0">
                <a:latin typeface="+mn-ea"/>
                <a:ea typeface="+mn-ea"/>
              </a:rPr>
              <a:t>Get Started </a:t>
            </a:r>
            <a:r>
              <a:rPr lang="ja-JP" altLang="en-US" dirty="0">
                <a:latin typeface="+mn-ea"/>
                <a:ea typeface="+mn-ea"/>
              </a:rPr>
              <a:t>→</a:t>
            </a:r>
            <a:r>
              <a:rPr lang="en-US" altLang="ja-JP" dirty="0">
                <a:latin typeface="+mn-ea"/>
                <a:ea typeface="+mn-ea"/>
              </a:rPr>
              <a:t> Participate in our Activities</a:t>
            </a:r>
          </a:p>
          <a:p>
            <a:pPr marL="1419225" indent="-342900">
              <a:buFont typeface="Wingdings" panose="05000000000000000000" pitchFamily="2" charset="2"/>
              <a:buChar char="ü"/>
            </a:pPr>
            <a:r>
              <a:rPr lang="en-US" altLang="ja-JP" dirty="0">
                <a:latin typeface="+mn-ea"/>
                <a:ea typeface="+mn-ea"/>
              </a:rPr>
              <a:t>Japan WG Wiki, Japan WG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Main ML, Specification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Work Team</a:t>
            </a:r>
            <a:r>
              <a:rPr lang="ja-JP" altLang="en-US" dirty="0">
                <a:latin typeface="+mn-ea"/>
                <a:ea typeface="+mn-ea"/>
              </a:rPr>
              <a:t> </a:t>
            </a:r>
            <a:r>
              <a:rPr lang="en-US" altLang="ja-JP" dirty="0">
                <a:latin typeface="+mn-ea"/>
                <a:ea typeface="+mn-ea"/>
              </a:rPr>
              <a:t>Conference Call</a:t>
            </a:r>
          </a:p>
          <a:p>
            <a:pPr marL="1790700" indent="0">
              <a:buNone/>
            </a:pPr>
            <a:r>
              <a:rPr lang="ja-JP" altLang="en-US" sz="2000" dirty="0">
                <a:latin typeface="+mn-ea"/>
                <a:ea typeface="+mn-ea"/>
              </a:rPr>
              <a:t>米国西海岸時間　第１月曜日 </a:t>
            </a:r>
            <a:r>
              <a:rPr lang="en-US" altLang="ja-JP" sz="2000" dirty="0">
                <a:latin typeface="+mn-ea"/>
                <a:ea typeface="+mn-ea"/>
              </a:rPr>
              <a:t>9AM</a:t>
            </a:r>
            <a:r>
              <a:rPr lang="ja-JP" altLang="en-US" sz="2000" dirty="0">
                <a:latin typeface="+mn-ea"/>
                <a:ea typeface="+mn-ea"/>
              </a:rPr>
              <a:t>、第３月曜日 </a:t>
            </a:r>
            <a:r>
              <a:rPr lang="en-US" altLang="ja-JP" sz="2000" dirty="0">
                <a:latin typeface="+mn-ea"/>
                <a:ea typeface="+mn-ea"/>
              </a:rPr>
              <a:t>5PM</a:t>
            </a:r>
          </a:p>
          <a:p>
            <a:pPr marL="342900" indent="-342900">
              <a:buFont typeface="Wingdings" pitchFamily="2" charset="2"/>
              <a:buChar char="u"/>
            </a:pPr>
            <a:r>
              <a:rPr lang="en-US" altLang="ja-JP" dirty="0">
                <a:latin typeface="+mn-ea"/>
                <a:ea typeface="+mn-ea"/>
              </a:rPr>
              <a:t>GitHub: </a:t>
            </a:r>
            <a:r>
              <a:rPr lang="en-US" altLang="ja-JP" dirty="0">
                <a:hlinkClick r:id="rId4"/>
              </a:rPr>
              <a:t>https://github.com/OpenChain-Project/</a:t>
            </a:r>
            <a:endParaRPr lang="en-US" altLang="ja-JP" dirty="0"/>
          </a:p>
          <a:p>
            <a:pPr marL="1057275" indent="-342900">
              <a:buFont typeface="Wingdings" panose="05000000000000000000" pitchFamily="2" charset="2"/>
              <a:buChar char="ü"/>
            </a:pPr>
            <a:r>
              <a:rPr lang="en-US" altLang="ja-JP" dirty="0">
                <a:latin typeface="+mn-ea"/>
                <a:ea typeface="+mn-ea"/>
              </a:rPr>
              <a:t>Japan-WG-General</a:t>
            </a:r>
          </a:p>
          <a:p>
            <a:pPr marL="1057275" indent="-342900">
              <a:buFont typeface="Wingdings" panose="05000000000000000000" pitchFamily="2" charset="2"/>
              <a:buChar char="ü"/>
            </a:pPr>
            <a:r>
              <a:rPr lang="en-US" altLang="ja-JP" dirty="0">
                <a:latin typeface="+mn-ea"/>
                <a:ea typeface="+mn-ea"/>
              </a:rPr>
              <a:t>Onboarding-JWG</a:t>
            </a:r>
          </a:p>
          <a:p>
            <a:pPr marL="1057275" indent="-342900">
              <a:buFont typeface="Wingdings" panose="05000000000000000000" pitchFamily="2" charset="2"/>
              <a:buChar char="ü"/>
            </a:pPr>
            <a:r>
              <a:rPr lang="en-US" altLang="ja-JP" dirty="0">
                <a:latin typeface="+mn-ea"/>
                <a:ea typeface="+mn-ea"/>
              </a:rPr>
              <a:t>Specification-Translations</a:t>
            </a:r>
            <a:endParaRPr lang="ja-JP" altLang="en-US" dirty="0">
              <a:latin typeface="+mn-ea"/>
              <a:ea typeface="+mn-ea"/>
            </a:endParaRPr>
          </a:p>
          <a:p>
            <a:pPr marL="714375" indent="0">
              <a:buNone/>
            </a:pPr>
            <a:endParaRPr lang="en-US" altLang="ja-JP" dirty="0">
              <a:latin typeface="+mn-ea"/>
              <a:ea typeface="+mn-ea"/>
            </a:endParaRPr>
          </a:p>
          <a:p>
            <a:pPr marL="342900" indent="-342900">
              <a:buFont typeface="Wingdings" pitchFamily="2" charset="2"/>
              <a:buChar char="u"/>
            </a:pPr>
            <a:r>
              <a:rPr lang="en-US" altLang="ja-JP" dirty="0">
                <a:latin typeface="+mn-ea"/>
              </a:rPr>
              <a:t>Slack: </a:t>
            </a:r>
            <a:r>
              <a:rPr lang="en-US" altLang="ja-JP" dirty="0">
                <a:hlinkClick r:id="rId5"/>
              </a:rPr>
              <a:t>https://openchain-japanwg.slack.com/</a:t>
            </a:r>
            <a:endParaRPr lang="ja-JP" altLang="en-US" dirty="0"/>
          </a:p>
        </p:txBody>
      </p:sp>
      <p:pic>
        <p:nvPicPr>
          <p:cNvPr id="4" name="図 3">
            <a:extLst>
              <a:ext uri="{FF2B5EF4-FFF2-40B4-BE49-F238E27FC236}">
                <a16:creationId xmlns:a16="http://schemas.microsoft.com/office/drawing/2014/main" id="{A9132141-9713-45EA-AD31-EFE7F35C31D1}"/>
              </a:ext>
            </a:extLst>
          </p:cNvPr>
          <p:cNvPicPr>
            <a:picLocks noChangeAspect="1"/>
          </p:cNvPicPr>
          <p:nvPr/>
        </p:nvPicPr>
        <p:blipFill>
          <a:blip r:embed="rId6"/>
          <a:stretch>
            <a:fillRect/>
          </a:stretch>
        </p:blipFill>
        <p:spPr>
          <a:xfrm>
            <a:off x="6897216" y="1916832"/>
            <a:ext cx="2315712" cy="360040"/>
          </a:xfrm>
          <a:prstGeom prst="rect">
            <a:avLst/>
          </a:prstGeom>
        </p:spPr>
      </p:pic>
    </p:spTree>
    <p:extLst>
      <p:ext uri="{BB962C8B-B14F-4D97-AF65-F5344CB8AC3E}">
        <p14:creationId xmlns:p14="http://schemas.microsoft.com/office/powerpoint/2010/main" val="199050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今田、遠藤、上田、小保田、大内、浅羽、渡邊、小泉、加藤、日下部、青木</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en-US" altLang="ja-JP" sz="1950" dirty="0" err="1">
                <a:solidFill>
                  <a:prstClr val="black"/>
                </a:solidFill>
                <a:latin typeface="Calibri"/>
                <a:ea typeface="ＭＳ Ｐゴシック" panose="020B0600070205080204" pitchFamily="50" charset="-128"/>
              </a:rPr>
              <a:t>Adhoc</a:t>
            </a:r>
            <a:r>
              <a:rPr lang="ja-JP" altLang="en-US" sz="1950" dirty="0">
                <a:solidFill>
                  <a:prstClr val="black"/>
                </a:solidFill>
                <a:latin typeface="Calibri"/>
                <a:ea typeface="ＭＳ Ｐゴシック" panose="020B0600070205080204" pitchFamily="50" charset="-128"/>
              </a:rPr>
              <a:t>会合</a:t>
            </a:r>
            <a:r>
              <a:rPr lang="en-US" altLang="ja-JP" sz="1950" dirty="0">
                <a:solidFill>
                  <a:prstClr val="black"/>
                </a:solidFill>
                <a:latin typeface="Calibri"/>
                <a:ea typeface="ＭＳ Ｐゴシック" panose="020B0600070205080204" pitchFamily="50" charset="-128"/>
              </a:rPr>
              <a:t>	2019</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6</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19</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水</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10</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ea typeface="ＭＳ Ｐゴシック" panose="020B0600070205080204" pitchFamily="50" charset="-128"/>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7</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16</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火</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富士通</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蒲田</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11</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9</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オリンパス</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八王子</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5/29</a:t>
            </a:r>
            <a:r>
              <a:rPr lang="ja-JP" altLang="en-US" sz="2275" dirty="0">
                <a:solidFill>
                  <a:prstClr val="black"/>
                </a:solidFill>
                <a:latin typeface="Calibri"/>
                <a:ea typeface="ＭＳ Ｐゴシック" panose="020B0600070205080204" pitchFamily="50" charset="-128"/>
              </a:rPr>
              <a:t> 横浜、</a:t>
            </a:r>
            <a:r>
              <a:rPr lang="en-US" altLang="ja-JP" sz="2275" dirty="0">
                <a:solidFill>
                  <a:prstClr val="black"/>
                </a:solidFill>
                <a:latin typeface="Calibri"/>
                <a:ea typeface="ＭＳ Ｐゴシック" panose="020B0600070205080204" pitchFamily="50" charset="-128"/>
              </a:rPr>
              <a:t>9/2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全体会合開催方法改善に関する議論</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11</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fontScale="90000"/>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kumimoji="1"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28</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V3</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FAQ:20</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CC0-1.0</a:t>
            </a:r>
            <a:r>
              <a:rPr lang="ja-JP" altLang="en-US"/>
              <a:t>（パブリックドメイン）</a:t>
            </a:r>
            <a:endParaRPr kumimoji="1" lang="ja-JP" altLang="en-US"/>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2" y="1156103"/>
            <a:ext cx="1465466" cy="307777"/>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FAQ</a:t>
            </a:r>
            <a:r>
              <a:rPr kumimoji="1" lang="ja-JP" altLang="en-US" dirty="0">
                <a:latin typeface="Meiryo UI" panose="020B0604030504040204" pitchFamily="50" charset="-128"/>
                <a:ea typeface="Meiryo UI" panose="020B0604030504040204" pitchFamily="50" charset="-128"/>
              </a:rPr>
              <a:t>サンプル）</a:t>
            </a:r>
          </a:p>
        </p:txBody>
      </p:sp>
    </p:spTree>
    <p:extLst>
      <p:ext uri="{BB962C8B-B14F-4D97-AF65-F5344CB8AC3E}">
        <p14:creationId xmlns:p14="http://schemas.microsoft.com/office/powerpoint/2010/main" val="2616020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1582044"/>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a:xfrm>
            <a:off x="495301" y="2656657"/>
            <a:ext cx="9210227" cy="3508647"/>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8/19</a:t>
            </a:r>
            <a:r>
              <a:rPr kumimoji="1"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9/?</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プランニング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SWG(9/2@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富士通</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JapanWG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(9/19)</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紹介、レビュー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txBox="1">
            <a:spLocks/>
          </p:cNvSpPr>
          <p:nvPr/>
        </p:nvSpPr>
        <p:spPr>
          <a:xfrm>
            <a:off x="647701" y="685801"/>
            <a:ext cx="89153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役割向け教育資料 </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6299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605409"/>
            <a:ext cx="8915399" cy="1887487"/>
          </a:xfrm>
          <a:prstGeom prst="rect">
            <a:avLst/>
          </a:prstGeom>
          <a:noFill/>
          <a:ln>
            <a:noFill/>
          </a:ln>
        </p:spPr>
        <p:txBody>
          <a:bodyPr lIns="91425" tIns="45700" rIns="91425" bIns="45700" anchor="ctr" anchorCtr="0">
            <a:noAutofit/>
          </a:bodyPr>
          <a:lstStyle/>
          <a:p>
            <a:pPr>
              <a:buSzPct val="25000"/>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844824"/>
            <a:ext cx="8904436" cy="4824536"/>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a:t>
            </a:r>
            <a:b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記載は必須</a:t>
            </a:r>
          </a:p>
          <a:p>
            <a:pPr marL="514350" lvl="0" indent="-242888">
              <a:spcBef>
                <a:spcPts val="0"/>
              </a:spcBef>
              <a:buFont typeface="+mj-lt"/>
              <a:buAutoNum type="romanLcPeriod"/>
            </a:pP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カリキュラムの具体化を考慮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コンプライアンスプログラム･ﾊﾞｰｼﾞｮﾝはカリキュラムの</a:t>
            </a:r>
            <a:br>
              <a:rPr lang="en-US" altLang="ja-JP"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補足資料の位置付け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sz="14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共通教育資料のコンプライアンスプログラム･ﾊﾞｰｼﾞｮﾝの内容</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の提案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の一部内容は概略的に、説明する方向で詳細化を検討</a:t>
            </a: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38659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16496" y="854225"/>
            <a:ext cx="9210227" cy="1062607"/>
          </a:xfrm>
          <a:prstGeom prst="rect">
            <a:avLst/>
          </a:prstGeom>
          <a:noFill/>
          <a:ln>
            <a:noFill/>
          </a:ln>
        </p:spPr>
        <p:txBody>
          <a:bodyPr lIns="91425" tIns="45700" rIns="91425" bIns="45700" anchor="ctr" anchorCtr="0">
            <a:noAutofit/>
          </a:bodyPr>
          <a:lstStyle/>
          <a:p>
            <a:pPr marL="447675" indent="-447675">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a:t>
            </a:r>
            <a:br>
              <a:rPr lang="en-US" altLang="ja-JP"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の案作成と日程</a:t>
            </a:r>
            <a:endParaRPr lang="en-US" sz="36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2076400"/>
            <a:ext cx="9120459" cy="4088904"/>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事例分析から、下記章立てで作成開始</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知的財産権</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活用</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出典･参考情報</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案作成の検討を通して、下記章立てに変更</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先ず、日本語版の第１次案を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11</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月の</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OSS EU</a:t>
            </a:r>
            <a:r>
              <a:rPr lang="ja-JP" altLang="en-US"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英語版の第１次案を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GitHub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にアップ予定</a:t>
            </a:r>
            <a:endParaRPr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169275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latin typeface="+mn-lt"/>
                <a:sym typeface="Wingdings" panose="05000000000000000000" pitchFamily="2" charset="2"/>
              </a:rPr>
              <a:t>Automotive Grade Linux (AGL)</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での実用開始に向け生成手順等を検討中</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SPDX Community</a:t>
            </a:r>
            <a:r>
              <a:rPr kumimoji="1" lang="ja-JP" altLang="en-US" dirty="0">
                <a:solidFill>
                  <a:schemeClr val="tx1"/>
                </a:solidFill>
              </a:rPr>
              <a:t>に提示</a:t>
            </a:r>
            <a:endParaRPr kumimoji="1" lang="en-US" altLang="ja-JP" dirty="0">
              <a:solidFill>
                <a:schemeClr val="tx1"/>
              </a:solidFill>
            </a:endParaRPr>
          </a:p>
          <a:p>
            <a:r>
              <a:rPr kumimoji="1" lang="ja-JP" altLang="en-US" dirty="0">
                <a:solidFill>
                  <a:srgbClr val="C00000"/>
                </a:solidFill>
              </a:rPr>
              <a:t>→ 次版</a:t>
            </a:r>
            <a:r>
              <a:rPr kumimoji="1" lang="en-US" altLang="ja-JP" dirty="0">
                <a:solidFill>
                  <a:srgbClr val="C00000"/>
                </a:solidFill>
              </a:rPr>
              <a:t>SPDX</a:t>
            </a:r>
            <a:r>
              <a:rPr kumimoji="1" lang="ja-JP" altLang="en-US" dirty="0">
                <a:solidFill>
                  <a:srgbClr val="C00000"/>
                </a:solidFill>
              </a:rPr>
              <a:t>定義</a:t>
            </a:r>
            <a:r>
              <a:rPr kumimoji="1" lang="en-US" altLang="ja-JP" dirty="0">
                <a:solidFill>
                  <a:srgbClr val="C00000"/>
                </a:solidFill>
              </a:rPr>
              <a:t>(v2.2)</a:t>
            </a:r>
            <a:r>
              <a:rPr kumimoji="1" lang="ja-JP" altLang="en-US" dirty="0">
                <a:solidFill>
                  <a:srgbClr val="C00000"/>
                </a:solidFill>
              </a:rPr>
              <a:t>での正式採用に向け</a:t>
            </a:r>
            <a:r>
              <a:rPr kumimoji="1" lang="en-US" altLang="ja-JP" dirty="0">
                <a:solidFill>
                  <a:srgbClr val="C00000"/>
                </a:solidFill>
              </a:rPr>
              <a:t>pull request</a:t>
            </a:r>
            <a:r>
              <a:rPr kumimoji="1" lang="ja-JP" altLang="en-US" dirty="0">
                <a:solidFill>
                  <a:srgbClr val="C00000"/>
                </a:solidFill>
              </a:rPr>
              <a:t>を発行</a:t>
            </a:r>
            <a:endParaRPr kumimoji="1" lang="en-US" altLang="ja-JP" dirty="0">
              <a:solidFill>
                <a:srgbClr val="C00000"/>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での実用開始、対外アナウンスを依頼する策を検討中</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0"/>
            <a:ext cx="4216774" cy="5312372"/>
          </a:xfrm>
        </p:spPr>
        <p:txBody>
          <a:bodyPr>
            <a:normAutofit/>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316531" indent="-316531">
              <a:lnSpc>
                <a:spcPts val="1800"/>
              </a:lnSpc>
              <a:spcBef>
                <a:spcPts val="1108"/>
              </a:spcBef>
              <a:buFont typeface="Wingdings" panose="05000000000000000000" pitchFamily="2" charset="2"/>
              <a:buChar char="l"/>
            </a:pP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822980" lvl="2" indent="-316531">
              <a:lnSpc>
                <a:spcPts val="1800"/>
              </a:lnSpc>
              <a:spcBef>
                <a:spcPts val="1108"/>
              </a:spcBef>
              <a:buFont typeface="Wingdings" panose="05000000000000000000" pitchFamily="2" charset="2"/>
              <a:buChar char="l"/>
            </a:pPr>
            <a:r>
              <a:rPr lang="ja-JP" altLang="en-US" sz="1616"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569755" lvl="1" indent="-316531">
              <a:lnSpc>
                <a:spcPts val="1800"/>
              </a:lnSpc>
              <a:spcBef>
                <a:spcPts val="1108"/>
              </a:spcBef>
              <a:buFont typeface="Wingdings" panose="05000000000000000000" pitchFamily="2" charset="2"/>
              <a:buChar char="l"/>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569755" lvl="1" indent="-316531">
              <a:lnSpc>
                <a:spcPts val="1800"/>
              </a:lnSpc>
              <a:spcBef>
                <a:spcPts val="1108"/>
              </a:spcBef>
              <a:buFont typeface="Wingdings" panose="05000000000000000000" pitchFamily="2" charset="2"/>
              <a:buChar char="l"/>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253224" lvl="1" indent="0">
              <a:lnSpc>
                <a:spcPts val="1800"/>
              </a:lnSpc>
              <a:spcBef>
                <a:spcPts val="1108"/>
              </a:spcBef>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54975" y="1289597"/>
            <a:ext cx="4216774" cy="5312372"/>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16658" y="6077710"/>
            <a:ext cx="4216774" cy="493777"/>
          </a:xfrm>
          <a:prstGeom prst="rect">
            <a:avLst/>
          </a:prstGeom>
          <a:noFill/>
          <a:ln>
            <a:noFill/>
          </a:ln>
        </p:spPr>
        <p:txBody>
          <a:bodyPr lIns="91425" tIns="91425" rIns="91425" bIns="91425" anchor="t" anchorCtr="0">
            <a:normAutofit fontScale="925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a:lnSpc>
                <a:spcPts val="1800"/>
              </a:lnSpc>
              <a:spcBef>
                <a:spcPts val="1108"/>
              </a:spcBef>
              <a:buNone/>
            </a:pP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次回開催： </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17</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木</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参加者募集</a:t>
            </a:r>
          </a:p>
        </p:txBody>
      </p:sp>
      <p:graphicFrame>
        <p:nvGraphicFramePr>
          <p:cNvPr id="9" name="表 8"/>
          <p:cNvGraphicFramePr>
            <a:graphicFrameLocks noGrp="1"/>
          </p:cNvGraphicFramePr>
          <p:nvPr>
            <p:extLst>
              <p:ext uri="{D42A27DB-BD31-4B8C-83A1-F6EECF244321}">
                <p14:modId xmlns:p14="http://schemas.microsoft.com/office/powerpoint/2010/main" val="3661492054"/>
              </p:ext>
            </p:extLst>
          </p:nvPr>
        </p:nvGraphicFramePr>
        <p:xfrm>
          <a:off x="5035230" y="1700638"/>
          <a:ext cx="4299337" cy="5105081"/>
        </p:xfrm>
        <a:graphic>
          <a:graphicData uri="http://schemas.openxmlformats.org/drawingml/2006/table">
            <a:tbl>
              <a:tblPr firstRow="1" bandRow="1"/>
              <a:tblGrid>
                <a:gridCol w="916057">
                  <a:extLst>
                    <a:ext uri="{9D8B030D-6E8A-4147-A177-3AD203B41FA5}">
                      <a16:colId xmlns:a16="http://schemas.microsoft.com/office/drawing/2014/main" val="20000"/>
                    </a:ext>
                  </a:extLst>
                </a:gridCol>
                <a:gridCol w="2670048">
                  <a:extLst>
                    <a:ext uri="{9D8B030D-6E8A-4147-A177-3AD203B41FA5}">
                      <a16:colId xmlns:a16="http://schemas.microsoft.com/office/drawing/2014/main" val="20001"/>
                    </a:ext>
                  </a:extLst>
                </a:gridCol>
                <a:gridCol w="713232">
                  <a:extLst>
                    <a:ext uri="{9D8B030D-6E8A-4147-A177-3AD203B41FA5}">
                      <a16:colId xmlns:a16="http://schemas.microsoft.com/office/drawing/2014/main" val="20002"/>
                    </a:ext>
                  </a:extLst>
                </a:gridCol>
              </a:tblGrid>
              <a:tr h="350201">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日時</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実施内容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参加</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dirty="0"/>
                        <a:t>第</a:t>
                      </a:r>
                      <a:r>
                        <a:rPr kumimoji="1" lang="en-US" altLang="ja-JP" sz="1600" dirty="0"/>
                        <a:t>1</a:t>
                      </a:r>
                      <a:r>
                        <a:rPr kumimoji="1" lang="ja-JP" altLang="en-US" sz="1600" dirty="0"/>
                        <a:t>回　</a:t>
                      </a:r>
                      <a:r>
                        <a:rPr kumimoji="1" lang="en-US" altLang="ja-JP" sz="1200" dirty="0"/>
                        <a:t>2019/3/13</a:t>
                      </a:r>
                      <a:endParaRPr kumimoji="1" lang="en-US" altLang="ja-JP" sz="1600" dirty="0"/>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dirty="0"/>
                        <a:t>CFP</a:t>
                      </a:r>
                      <a:r>
                        <a:rPr kumimoji="1" lang="ja-JP" altLang="en-US" sz="1600" dirty="0"/>
                        <a:t>確認と今後の活動方針についての議論</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7</a:t>
                      </a:r>
                      <a:r>
                        <a:rPr kumimoji="1" lang="ja-JP" altLang="en-US" sz="1600" dirty="0"/>
                        <a:t>社</a:t>
                      </a:r>
                      <a:br>
                        <a:rPr kumimoji="1" lang="en-US" altLang="ja-JP" sz="1600" dirty="0"/>
                      </a:br>
                      <a:r>
                        <a:rPr kumimoji="1" lang="en-US" altLang="ja-JP" sz="1600" dirty="0"/>
                        <a:t>14</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2</a:t>
                      </a:r>
                      <a:r>
                        <a:rPr kumimoji="1" lang="ja-JP" altLang="en-US" sz="1600" baseline="0" dirty="0"/>
                        <a:t>回 </a:t>
                      </a:r>
                      <a:r>
                        <a:rPr kumimoji="1" lang="en-US" altLang="ja-JP" sz="1600" baseline="0" dirty="0"/>
                        <a:t> </a:t>
                      </a:r>
                      <a:r>
                        <a:rPr kumimoji="1" lang="en-US" altLang="ja-JP" sz="1200" baseline="0" dirty="0"/>
                        <a:t>2019/4/25</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SPDX  Tools</a:t>
                      </a:r>
                      <a:r>
                        <a:rPr kumimoji="1" lang="ja-JP" altLang="en-US" sz="1600" baseline="0" dirty="0"/>
                        <a:t>の紹介</a:t>
                      </a:r>
                      <a:endParaRPr kumimoji="1" lang="en-US" altLang="ja-JP" sz="1600" baseline="0" dirty="0"/>
                    </a:p>
                    <a:p>
                      <a:pPr marL="176213" indent="-176213" algn="l">
                        <a:buFont typeface="Arial" panose="020B0604020202020204" pitchFamily="34" charset="0"/>
                        <a:buChar char="•"/>
                      </a:pPr>
                      <a:r>
                        <a:rPr kumimoji="1" lang="ja-JP" altLang="en-US" sz="1600" baseline="0" dirty="0"/>
                        <a:t>コンプライアンス管理ツール</a:t>
                      </a:r>
                      <a:r>
                        <a:rPr kumimoji="1" lang="en-US" altLang="ja-JP" sz="1600" baseline="0" dirty="0"/>
                        <a:t>SW360</a:t>
                      </a:r>
                    </a:p>
                    <a:p>
                      <a:pPr marL="176213" indent="-176213" algn="l">
                        <a:buFont typeface="Arial" panose="020B0604020202020204" pitchFamily="34" charset="0"/>
                        <a:buChar char="•"/>
                      </a:pPr>
                      <a:r>
                        <a:rPr kumimoji="1" lang="en-US" altLang="ja-JP" sz="1600" baseline="0" dirty="0"/>
                        <a:t>OpenChain Tooling WG</a:t>
                      </a:r>
                      <a:r>
                        <a:rPr kumimoji="1" lang="ja-JP" altLang="en-US" sz="1600" baseline="0" dirty="0"/>
                        <a:t>活動状況紹介</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16</a:t>
                      </a:r>
                      <a:r>
                        <a:rPr kumimoji="1" lang="ja-JP" altLang="en-US" sz="1600" dirty="0"/>
                        <a:t>社</a:t>
                      </a:r>
                      <a:br>
                        <a:rPr kumimoji="1" lang="en-US" altLang="ja-JP" sz="1600" dirty="0"/>
                      </a:br>
                      <a:r>
                        <a:rPr kumimoji="1" lang="en-US" altLang="ja-JP" sz="1600" dirty="0"/>
                        <a:t>28</a:t>
                      </a:r>
                      <a:r>
                        <a:rPr kumimoji="1" lang="ja-JP" altLang="en-US" sz="1600" dirty="0"/>
                        <a:t>名</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77724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3</a:t>
                      </a:r>
                      <a:r>
                        <a:rPr kumimoji="1" lang="ja-JP" altLang="en-US" sz="1600" baseline="0" dirty="0"/>
                        <a:t>回  </a:t>
                      </a:r>
                      <a:r>
                        <a:rPr kumimoji="1" lang="en-US" altLang="ja-JP" sz="1200" baseline="0" dirty="0"/>
                        <a:t>2019/6/20</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OpenChain</a:t>
                      </a:r>
                      <a:r>
                        <a:rPr kumimoji="1" lang="ja-JP" altLang="en-US" sz="1600" baseline="0" dirty="0"/>
                        <a:t>仕様を考慮した</a:t>
                      </a:r>
                      <a:r>
                        <a:rPr kumimoji="1" lang="en-US" altLang="ja-JP" sz="1600" baseline="0" dirty="0"/>
                        <a:t>SW360</a:t>
                      </a:r>
                      <a:r>
                        <a:rPr kumimoji="1" lang="ja-JP" altLang="en-US" sz="1600" baseline="0" dirty="0"/>
                        <a:t>の運用</a:t>
                      </a:r>
                      <a:endParaRPr kumimoji="1" lang="en-US" altLang="ja-JP" sz="1600" baseline="0" dirty="0"/>
                    </a:p>
                    <a:p>
                      <a:pPr marL="176213" indent="-176213" algn="l">
                        <a:buFont typeface="Arial" panose="020B0604020202020204" pitchFamily="34" charset="0"/>
                        <a:buChar char="•"/>
                      </a:pPr>
                      <a:r>
                        <a:rPr kumimoji="1" lang="en-US" altLang="ja-JP" sz="1600" baseline="0" dirty="0"/>
                        <a:t>Brief Introduction into </a:t>
                      </a:r>
                      <a:r>
                        <a:rPr kumimoji="1" lang="en-US" altLang="ja-JP" sz="1600" baseline="0" dirty="0" err="1"/>
                        <a:t>ClearlyDefined</a:t>
                      </a:r>
                      <a:endParaRPr kumimoji="1" lang="en-US" altLang="ja-JP" sz="1600" baseline="0" dirty="0"/>
                    </a:p>
                    <a:p>
                      <a:pPr marL="176213" indent="-176213" algn="l">
                        <a:buFont typeface="Arial" panose="020B0604020202020204" pitchFamily="34" charset="0"/>
                        <a:buChar char="•"/>
                      </a:pPr>
                      <a:r>
                        <a:rPr kumimoji="1" lang="en-US" altLang="ja-JP" sz="1600" baseline="0" dirty="0" err="1"/>
                        <a:t>FOSSology</a:t>
                      </a:r>
                      <a:r>
                        <a:rPr kumimoji="1" lang="ja-JP" altLang="en-US" sz="1600" baseline="0" dirty="0"/>
                        <a:t>の</a:t>
                      </a:r>
                      <a:r>
                        <a:rPr kumimoji="1" lang="en-US" altLang="ja-JP" sz="1600" baseline="0" dirty="0"/>
                        <a:t>CLI / REST API</a:t>
                      </a:r>
                      <a:r>
                        <a:rPr kumimoji="1" lang="ja-JP" altLang="en-US" sz="1600" baseline="0" dirty="0"/>
                        <a:t>を叩いてみた</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11</a:t>
                      </a:r>
                      <a:r>
                        <a:rPr kumimoji="1" lang="ja-JP" altLang="en-US" sz="1600" dirty="0"/>
                        <a:t>社</a:t>
                      </a:r>
                      <a:br>
                        <a:rPr kumimoji="1" lang="en-US" altLang="ja-JP" sz="1600" dirty="0"/>
                      </a:br>
                      <a:r>
                        <a:rPr kumimoji="1" lang="en-US" altLang="ja-JP" sz="1600" dirty="0"/>
                        <a:t>19</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77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aseline="0" dirty="0">
                          <a:latin typeface="Segoe UI" panose="020B0502040204020203" pitchFamily="34" charset="0"/>
                          <a:cs typeface="Segoe UI" panose="020B0502040204020203" pitchFamily="34" charset="0"/>
                        </a:rPr>
                        <a:t>第</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600" baseline="0" dirty="0">
                          <a:latin typeface="Segoe UI" panose="020B0502040204020203" pitchFamily="34" charset="0"/>
                          <a:cs typeface="Segoe UI" panose="020B0502040204020203" pitchFamily="34" charset="0"/>
                        </a:rPr>
                        <a:t>回  </a:t>
                      </a:r>
                      <a:r>
                        <a:rPr kumimoji="1" lang="en-US" altLang="ja-JP" sz="1200" baseline="0" dirty="0">
                          <a:latin typeface="Segoe UI" panose="020B0502040204020203" pitchFamily="34" charset="0"/>
                          <a:ea typeface="Segoe UI" panose="020B0502040204020203" pitchFamily="34" charset="0"/>
                          <a:cs typeface="Segoe UI" panose="020B0502040204020203" pitchFamily="34" charset="0"/>
                        </a:rPr>
                        <a:t>2019/8/29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6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6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600" baseline="0" dirty="0">
                          <a:latin typeface="Segoe UI" panose="020B0502040204020203" pitchFamily="34" charset="0"/>
                          <a:cs typeface="Segoe UI" panose="020B0502040204020203" pitchFamily="34" charset="0"/>
                        </a:rPr>
                        <a:t>立ち上げ</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600" baseline="0" dirty="0">
                          <a:latin typeface="Segoe UI" panose="020B0502040204020203" pitchFamily="34" charset="0"/>
                          <a:cs typeface="Segoe UI" panose="020B0502040204020203" pitchFamily="34" charset="0"/>
                        </a:rPr>
                        <a:t>参加報告</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600" dirty="0">
                          <a:latin typeface="Segoe UI" panose="020B0502040204020203" pitchFamily="34" charset="0"/>
                          <a:cs typeface="Segoe UI" panose="020B0502040204020203" pitchFamily="34" charset="0"/>
                        </a:rPr>
                        <a:t>社</a:t>
                      </a:r>
                      <a:br>
                        <a:rPr kumimoji="1" lang="en-US" altLang="ja-JP" sz="1600" dirty="0">
                          <a:latin typeface="Segoe UI" panose="020B0502040204020203" pitchFamily="34" charset="0"/>
                          <a:ea typeface="Segoe UI" panose="020B0502040204020203" pitchFamily="34" charset="0"/>
                          <a:cs typeface="Segoe UI" panose="020B0502040204020203" pitchFamily="34" charset="0"/>
                        </a:rPr>
                      </a:br>
                      <a:r>
                        <a:rPr kumimoji="1" lang="en-US" altLang="ja-JP" sz="16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600" dirty="0">
                          <a:latin typeface="Segoe UI" panose="020B0502040204020203" pitchFamily="34" charset="0"/>
                          <a:cs typeface="Segoe UI" panose="020B0502040204020203" pitchFamily="34" charset="0"/>
                        </a:rPr>
                        <a:t>名</a:t>
                      </a:r>
                      <a:endParaRPr kumimoji="1" lang="en-US" altLang="ja-JP" sz="16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bl>
          </a:graphicData>
        </a:graphic>
      </p:graphicFrame>
    </p:spTree>
    <p:extLst>
      <p:ext uri="{BB962C8B-B14F-4D97-AF65-F5344CB8AC3E}">
        <p14:creationId xmlns:p14="http://schemas.microsoft.com/office/powerpoint/2010/main" val="49522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6" name="スライド番号プレースホルダー 5"/>
          <p:cNvSpPr>
            <a:spLocks noGrp="1"/>
          </p:cNvSpPr>
          <p:nvPr>
            <p:ph type="sldNum" sz="quarter" idx="12"/>
          </p:nvPr>
        </p:nvSpPr>
        <p:spPr/>
        <p:txBody>
          <a:bodyPr/>
          <a:lstStyle/>
          <a:p>
            <a:fld id="{545D4337-59E0-48FC-86FC-ADAEAB0EE879}" type="slidenum">
              <a:rPr kumimoji="1" lang="ja-JP" altLang="en-US" smtClean="0"/>
              <a:t>27</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非営利の</a:t>
            </a:r>
            <a:r>
              <a:rPr lang="en-US" altLang="ja-JP" dirty="0">
                <a:latin typeface="+mn-ea"/>
                <a:ea typeface="+mn-ea"/>
              </a:rPr>
              <a:t>OSS</a:t>
            </a:r>
            <a:r>
              <a:rPr lang="ja-JP" altLang="en-US" dirty="0">
                <a:latin typeface="+mn-ea"/>
                <a:ea typeface="+mn-ea"/>
              </a:rPr>
              <a:t>プロジェクトおよび個人が参加できる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1528</Words>
  <Application>Microsoft Office PowerPoint</Application>
  <PresentationFormat>A4 210 x 297 mm</PresentationFormat>
  <Paragraphs>349</Paragraphs>
  <Slides>27</Slides>
  <Notes>22</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27</vt:i4>
      </vt:variant>
    </vt:vector>
  </HeadingPairs>
  <TitlesOfParts>
    <vt:vector size="41" baseType="lpstr">
      <vt:lpstr>Meiryo UI</vt:lpstr>
      <vt:lpstr>ＭＳ Ｐゴシック</vt:lpstr>
      <vt:lpstr>Calibri</vt:lpstr>
      <vt:lpstr>Roboto</vt:lpstr>
      <vt:lpstr>segoe ui</vt:lpstr>
      <vt:lpstr>segoe ui</vt:lpstr>
      <vt:lpstr>HG丸ｺﾞｼｯｸM-PRO</vt:lpstr>
      <vt:lpstr>Tahoma</vt:lpstr>
      <vt:lpstr>Arial</vt:lpstr>
      <vt:lpstr>Roboto Condensed</vt:lpstr>
      <vt:lpstr>Segoe UI Symbol</vt:lpstr>
      <vt:lpstr>Wingdings</vt:lpstr>
      <vt:lpstr>メイリオ</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ボード会議、委員会、ワークチーム</vt:lpstr>
      <vt:lpstr>OpenChain Japan Work Group</vt:lpstr>
      <vt:lpstr>OpenChain Japan WG設立</vt:lpstr>
      <vt:lpstr>Japan WG 会合</vt:lpstr>
      <vt:lpstr>サブグループ活動 / SWG</vt:lpstr>
      <vt:lpstr>OpenChain Japan WG ML</vt:lpstr>
      <vt:lpstr>OpenChain Japan WG</vt:lpstr>
      <vt:lpstr>OpenChain Japan Sub Work Group</vt:lpstr>
      <vt:lpstr>PowerPoint プレゼンテーション</vt:lpstr>
      <vt:lpstr>FAQ作成SWG</vt:lpstr>
      <vt:lpstr>PowerPoint プレゼンテーション</vt:lpstr>
      <vt:lpstr>PowerPoint プレゼンテーション</vt:lpstr>
      <vt:lpstr>1.活動概要</vt:lpstr>
      <vt:lpstr>2. ４社の事例の分析と提案 </vt:lpstr>
      <vt:lpstr>3.コンプライアンスプログラム･ﾊﾞｰｼﾞｮﾝ の案作成と日程</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2019-09-24T02:42:40Z</dcterms:modified>
  <cp:category/>
</cp:coreProperties>
</file>